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2b433b56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2b433b56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2b433b56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2b433b56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2b433b56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2b433b56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2b433b56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2b433b56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2b433b56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2b433b56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2b433b56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2b433b56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2b433b56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2b433b563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2b433b56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2b433b56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B6D7A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g56BHzVi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61933" y="7815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4800" b="1">
                <a:solidFill>
                  <a:srgbClr val="D12C0B"/>
                </a:solidFill>
              </a:rPr>
              <a:t>Lesthema: Verkoopkanalen</a:t>
            </a:r>
            <a:endParaRPr sz="4800" b="1">
              <a:solidFill>
                <a:srgbClr val="D12C0B"/>
              </a:solidFill>
            </a:endParaRPr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Tussen Productie en Verkoop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/>
              <a:t>Van producent naar consument</a:t>
            </a:r>
            <a:endParaRPr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/>
              <a:t>De weg die agrarische producten afleggen van</a:t>
            </a:r>
            <a:r>
              <a:rPr lang="nl" sz="2000" b="1"/>
              <a:t> producent (de boer)</a:t>
            </a:r>
            <a:r>
              <a:rPr lang="nl" sz="2000"/>
              <a:t> naar de </a:t>
            </a:r>
            <a:r>
              <a:rPr lang="nl" sz="2000" b="1"/>
              <a:t>consument (jij en ik)</a:t>
            </a:r>
            <a:endParaRPr sz="2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85975"/>
            <a:ext cx="3337250" cy="25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8313" y="17421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0088" y="307816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000000"/>
                </a:solidFill>
              </a:rPr>
              <a:t>Verkoopkanalen - schakels - productieketen</a:t>
            </a:r>
            <a:endParaRPr sz="4400">
              <a:solidFill>
                <a:srgbClr val="000000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Producent wil zijn producten vlot verkopen: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Houdbaarheid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Opslag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Productie loopt door, niet stop te zetten (melk, ei, groei plant)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Via boer naar bedrijven die het weer doorverkopen: </a:t>
            </a:r>
            <a:r>
              <a:rPr lang="nl" sz="2300" b="1"/>
              <a:t>verkoopkanalen</a:t>
            </a:r>
            <a:endParaRPr sz="23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Alle bedrijven samen die de producten verzorgen voor de consument: </a:t>
            </a:r>
            <a:r>
              <a:rPr lang="nl" sz="2300" b="1"/>
              <a:t>productieketen</a:t>
            </a:r>
            <a:endParaRPr sz="23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Een productieketen bestaat uit verschillende bedrijven: </a:t>
            </a:r>
            <a:r>
              <a:rPr lang="nl" sz="2300" b="1"/>
              <a:t>schakels</a:t>
            </a:r>
            <a:endParaRPr sz="23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Veiling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595656"/>
                </a:solidFill>
              </a:rPr>
              <a:t>Een manier van inkopen van grondstoffen is de inkoop op een veiling.</a:t>
            </a:r>
            <a:endParaRPr>
              <a:solidFill>
                <a:srgbClr val="59565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595656"/>
                </a:solidFill>
              </a:rPr>
              <a:t>Op een veiling worden vooral verse producten aangeboden en gekocht, </a:t>
            </a:r>
            <a:r>
              <a:rPr lang="nl" sz="2200">
                <a:solidFill>
                  <a:srgbClr val="595656"/>
                </a:solidFill>
              </a:rPr>
              <a:t>bijvoorbeeld verse vis, bloemen, groente en fruit.</a:t>
            </a:r>
            <a:endParaRPr sz="2200">
              <a:solidFill>
                <a:srgbClr val="59565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008000"/>
                </a:solidFill>
                <a:highlight>
                  <a:srgbClr val="FFFF00"/>
                </a:highlight>
              </a:rPr>
              <a:t>Bij opbod</a:t>
            </a:r>
            <a:r>
              <a:rPr lang="nl">
                <a:solidFill>
                  <a:srgbClr val="008000"/>
                </a:solidFill>
                <a:highlight>
                  <a:srgbClr val="FFFF00"/>
                </a:highlight>
              </a:rPr>
              <a:t>:</a:t>
            </a:r>
            <a:r>
              <a:rPr lang="nl">
                <a:solidFill>
                  <a:srgbClr val="595656"/>
                </a:solidFill>
                <a:highlight>
                  <a:srgbClr val="FFFF00"/>
                </a:highlight>
              </a:rPr>
              <a:t> De veilingmeester roept een </a:t>
            </a:r>
            <a:r>
              <a:rPr lang="nl">
                <a:solidFill>
                  <a:srgbClr val="008000"/>
                </a:solidFill>
                <a:highlight>
                  <a:srgbClr val="FFFF00"/>
                </a:highlight>
              </a:rPr>
              <a:t>lage startprijs</a:t>
            </a:r>
            <a:r>
              <a:rPr lang="nl">
                <a:solidFill>
                  <a:srgbClr val="595656"/>
                </a:solidFill>
                <a:highlight>
                  <a:srgbClr val="FFFF00"/>
                </a:highlight>
              </a:rPr>
              <a:t>. De vragers mogen hoger bieden. Daarvoor hebben ze een beperkte tijd. De hoogste bieder heeft het product gekocht.</a:t>
            </a:r>
            <a:endParaRPr>
              <a:solidFill>
                <a:srgbClr val="595656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 b="1">
                <a:solidFill>
                  <a:srgbClr val="008000"/>
                </a:solidFill>
                <a:highlight>
                  <a:srgbClr val="00FFFF"/>
                </a:highlight>
              </a:rPr>
              <a:t>Bij afslag</a:t>
            </a:r>
            <a:r>
              <a:rPr lang="nl">
                <a:solidFill>
                  <a:srgbClr val="008000"/>
                </a:solidFill>
                <a:highlight>
                  <a:srgbClr val="00FFFF"/>
                </a:highlight>
              </a:rPr>
              <a:t>:</a:t>
            </a:r>
            <a:r>
              <a:rPr lang="nl">
                <a:solidFill>
                  <a:srgbClr val="595656"/>
                </a:solidFill>
                <a:highlight>
                  <a:srgbClr val="00FFFF"/>
                </a:highlight>
              </a:rPr>
              <a:t>  De veilingmeester roept een </a:t>
            </a:r>
            <a:r>
              <a:rPr lang="nl">
                <a:solidFill>
                  <a:srgbClr val="008000"/>
                </a:solidFill>
                <a:highlight>
                  <a:srgbClr val="00FFFF"/>
                </a:highlight>
              </a:rPr>
              <a:t>hoge startprijs</a:t>
            </a:r>
            <a:r>
              <a:rPr lang="nl">
                <a:solidFill>
                  <a:srgbClr val="595656"/>
                </a:solidFill>
                <a:highlight>
                  <a:srgbClr val="00FFFF"/>
                </a:highlight>
              </a:rPr>
              <a:t> en telt af naar beneden. Vaak gebeurt dit met een veilingklok. Degene die als eerste de klok stilzet, heeft het product voor die prijs gekocht.</a:t>
            </a:r>
            <a:endParaRPr sz="2200">
              <a:solidFill>
                <a:srgbClr val="595656"/>
              </a:solidFill>
              <a:highlight>
                <a:srgbClr val="00FFFF"/>
              </a:highlight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3094125" y="281275"/>
            <a:ext cx="58467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3"/>
              </a:rPr>
              <a:t>https://www.youtube.com/watch?v=mKg56BHzVi0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Groothandel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koopt in grote hoeveelheden op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verkoopt in kleinere hoeveelheden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levert aan de detailhandel (kleinhandel)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kan snel leveren aan de klant door grote voorraad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Nadelen: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product is betaald door groothandel maar nog niet verkocht = onbenut kapitaal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opslag moet goed gebeuren vooral bij verse producten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425" y="123900"/>
            <a:ext cx="3089774" cy="173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7921" y="1861896"/>
            <a:ext cx="1508275" cy="15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Inkoopcombinaties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595656"/>
                </a:solidFill>
              </a:rPr>
              <a:t>Een winkelketen of groep detaillisten</a:t>
            </a:r>
            <a:endParaRPr>
              <a:solidFill>
                <a:srgbClr val="595656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595656"/>
              </a:buClr>
              <a:buSzPts val="1800"/>
              <a:buChar char="●"/>
            </a:pPr>
            <a:r>
              <a:rPr lang="nl">
                <a:solidFill>
                  <a:srgbClr val="595656"/>
                </a:solidFill>
              </a:rPr>
              <a:t> kopen gezamenlijk in</a:t>
            </a:r>
            <a:endParaRPr>
              <a:solidFill>
                <a:srgbClr val="59565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656"/>
              </a:buClr>
              <a:buSzPts val="1800"/>
              <a:buChar char="●"/>
            </a:pPr>
            <a:r>
              <a:rPr lang="nl">
                <a:solidFill>
                  <a:srgbClr val="595656"/>
                </a:solidFill>
              </a:rPr>
              <a:t> de producten verdelen ze onder elkaar en verkopen ze aan de consument</a:t>
            </a:r>
            <a:endParaRPr>
              <a:solidFill>
                <a:srgbClr val="59565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595656"/>
                </a:solidFill>
              </a:rPr>
              <a:t>Voordelen:</a:t>
            </a:r>
            <a:endParaRPr>
              <a:solidFill>
                <a:srgbClr val="595656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595656"/>
              </a:buClr>
              <a:buSzPts val="1800"/>
              <a:buChar char="●"/>
            </a:pPr>
            <a:r>
              <a:rPr lang="nl">
                <a:solidFill>
                  <a:srgbClr val="595656"/>
                </a:solidFill>
              </a:rPr>
              <a:t>kunnen onderhandelen met de producent</a:t>
            </a:r>
            <a:endParaRPr>
              <a:solidFill>
                <a:srgbClr val="59565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656"/>
              </a:buClr>
              <a:buSzPts val="1800"/>
              <a:buChar char="●"/>
            </a:pPr>
            <a:r>
              <a:rPr lang="nl">
                <a:solidFill>
                  <a:srgbClr val="595656"/>
                </a:solidFill>
              </a:rPr>
              <a:t>lagere inkoopprijzen</a:t>
            </a:r>
            <a:endParaRPr>
              <a:solidFill>
                <a:srgbClr val="595656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4647" y="3584147"/>
            <a:ext cx="1559350" cy="15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700" y="55300"/>
            <a:ext cx="1559350" cy="155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8425" y="4019950"/>
            <a:ext cx="1965625" cy="10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Fabriek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34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">
                <a:solidFill>
                  <a:srgbClr val="595656"/>
                </a:solidFill>
              </a:rPr>
              <a:t>In de fabriek worden grondstoffen omgezet tot een nieuw product.</a:t>
            </a:r>
            <a:endParaRPr sz="240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Boerderijwinkel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656"/>
              </a:buClr>
              <a:buSzPts val="1800"/>
              <a:buChar char="●"/>
            </a:pPr>
            <a:r>
              <a:rPr lang="nl">
                <a:solidFill>
                  <a:srgbClr val="595656"/>
                </a:solidFill>
              </a:rPr>
              <a:t>verkoop aan huis van de zelfgemaakte producten</a:t>
            </a:r>
            <a:endParaRPr>
              <a:solidFill>
                <a:srgbClr val="59565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656"/>
              </a:buClr>
              <a:buSzPts val="1800"/>
              <a:buChar char="●"/>
            </a:pPr>
            <a:r>
              <a:rPr lang="nl">
                <a:solidFill>
                  <a:srgbClr val="595656"/>
                </a:solidFill>
              </a:rPr>
              <a:t>verkoop producten collega’s voor assortimentsuitbreiding</a:t>
            </a:r>
            <a:endParaRPr>
              <a:solidFill>
                <a:srgbClr val="59565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9565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595656"/>
                </a:solidFill>
              </a:rPr>
              <a:t>Voordelen:</a:t>
            </a:r>
            <a:endParaRPr>
              <a:solidFill>
                <a:srgbClr val="595656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595656"/>
              </a:buClr>
              <a:buSzPts val="1800"/>
              <a:buChar char="●"/>
            </a:pPr>
            <a:r>
              <a:rPr lang="nl">
                <a:solidFill>
                  <a:srgbClr val="595656"/>
                </a:solidFill>
              </a:rPr>
              <a:t>zien wat je eet en waar het vandaan komt als consument</a:t>
            </a:r>
            <a:endParaRPr>
              <a:solidFill>
                <a:srgbClr val="59565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656"/>
              </a:buClr>
              <a:buSzPts val="1800"/>
              <a:buChar char="●"/>
            </a:pPr>
            <a:r>
              <a:rPr lang="nl">
                <a:solidFill>
                  <a:srgbClr val="595656"/>
                </a:solidFill>
              </a:rPr>
              <a:t>lokaal en vers</a:t>
            </a:r>
            <a:endParaRPr>
              <a:solidFill>
                <a:srgbClr val="59565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656"/>
              </a:buClr>
              <a:buSzPts val="1800"/>
              <a:buChar char="●"/>
            </a:pPr>
            <a:r>
              <a:rPr lang="nl">
                <a:solidFill>
                  <a:srgbClr val="595656"/>
                </a:solidFill>
              </a:rPr>
              <a:t>minder vervoer, beter voor milieu</a:t>
            </a:r>
            <a:endParaRPr>
              <a:solidFill>
                <a:srgbClr val="59565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59565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Online verkoop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Bij agrarische producten nog niet zo groot in verband met houdbaarheid en gekoeld verzenden.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9900"/>
                </a:solidFill>
              </a:rPr>
              <a:t>Maken vragen “wat weet je al?”</a:t>
            </a: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9900"/>
                </a:solidFill>
              </a:rPr>
              <a:t>Kijken filmpje Aviko</a:t>
            </a: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9900"/>
                </a:solidFill>
              </a:rPr>
              <a:t>Maken vragen “wat weet je al?”</a:t>
            </a: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9900"/>
                </a:solidFill>
              </a:rPr>
              <a:t>Doorlezen theorie: </a:t>
            </a:r>
            <a:r>
              <a:rPr lang="nl" sz="1600">
                <a:solidFill>
                  <a:srgbClr val="FF9900"/>
                </a:solidFill>
              </a:rPr>
              <a:t>Logistiek - Houdbaarheid - Toegevoegde waarde - Export en import</a:t>
            </a:r>
            <a:endParaRPr sz="160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 b="1">
                <a:solidFill>
                  <a:srgbClr val="FF9900"/>
                </a:solidFill>
              </a:rPr>
              <a:t>Maken: Opdracht verkoopkanalen “stop motion film”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311700" y="2521525"/>
            <a:ext cx="9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160CB97AA9944823D4F7CE3EBB0E3" ma:contentTypeVersion="11" ma:contentTypeDescription="Een nieuw document maken." ma:contentTypeScope="" ma:versionID="bab9f1ddc85e7220d2a86fda1f19176a">
  <xsd:schema xmlns:xsd="http://www.w3.org/2001/XMLSchema" xmlns:xs="http://www.w3.org/2001/XMLSchema" xmlns:p="http://schemas.microsoft.com/office/2006/metadata/properties" xmlns:ns2="857190e7-f14a-4353-88e6-64ca5f0bd809" xmlns:ns3="0dd387fd-c553-4a20-ade5-fa3cd1739043" targetNamespace="http://schemas.microsoft.com/office/2006/metadata/properties" ma:root="true" ma:fieldsID="2e6af6d45ac2c1230332831d106dcec9" ns2:_="" ns3:_="">
    <xsd:import namespace="857190e7-f14a-4353-88e6-64ca5f0bd809"/>
    <xsd:import namespace="0dd387fd-c553-4a20-ade5-fa3cd1739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190e7-f14a-4353-88e6-64ca5f0bd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387fd-c553-4a20-ade5-fa3cd1739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B1325E-2C65-481E-9CB5-A8E6726F1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7190e7-f14a-4353-88e6-64ca5f0bd809"/>
    <ds:schemaRef ds:uri="0dd387fd-c553-4a20-ade5-fa3cd1739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1585AF-BA82-4C4F-9661-C40270D752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93653-09C3-4D86-980B-A947AA40C04C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857190e7-f14a-4353-88e6-64ca5f0bd809"/>
    <ds:schemaRef ds:uri="0dd387fd-c553-4a20-ade5-fa3cd1739043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Diavoorstelling (16:9)</PresentationFormat>
  <Paragraphs>54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Lesthema: Verkoopkanalen </vt:lpstr>
      <vt:lpstr>Van producent naar consument</vt:lpstr>
      <vt:lpstr>Verkoopkanalen - schakels - productieketen</vt:lpstr>
      <vt:lpstr>Veiling</vt:lpstr>
      <vt:lpstr>Groothandel</vt:lpstr>
      <vt:lpstr>Inkoopcombinaties</vt:lpstr>
      <vt:lpstr>Fabriek</vt:lpstr>
      <vt:lpstr>Boerderijwinkel</vt:lpstr>
      <vt:lpstr>Online verkoop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Lesthema: Verkoopkanalen </dc:title>
  <dc:creator>Anya Koster</dc:creator>
  <cp:lastModifiedBy>Anya Koster</cp:lastModifiedBy>
  <cp:revision>1</cp:revision>
  <dcterms:modified xsi:type="dcterms:W3CDTF">2020-11-17T11:43:42Z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0x010100D62160CB97AA9944823D4F7CE3EBB0E3</vt:lpwstr>
  </property>
</Properties>
</file>